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7" r:id="rId4"/>
    <p:sldId id="274" r:id="rId5"/>
    <p:sldId id="290" r:id="rId6"/>
    <p:sldId id="280" r:id="rId7"/>
    <p:sldId id="281" r:id="rId8"/>
    <p:sldId id="278" r:id="rId9"/>
    <p:sldId id="279" r:id="rId10"/>
    <p:sldId id="282" r:id="rId11"/>
    <p:sldId id="293" r:id="rId12"/>
    <p:sldId id="283" r:id="rId13"/>
    <p:sldId id="284" r:id="rId14"/>
    <p:sldId id="295" r:id="rId15"/>
    <p:sldId id="291" r:id="rId16"/>
    <p:sldId id="292" r:id="rId17"/>
    <p:sldId id="287" r:id="rId18"/>
    <p:sldId id="294" r:id="rId19"/>
    <p:sldId id="285" r:id="rId2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0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2E9D-BC7B-3381-E6D9-0050E0EC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05A5-A813-5B2D-0D5E-16F8C96E5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EE124-695F-8F70-74C1-A750F07D8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84B60-26F9-96EA-0269-539E319FF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5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Patricio (30 sec): Increase epoch number (hyperparameter tuning). </a:t>
            </a:r>
            <a:r>
              <a:rPr lang="en-GB" dirty="0" err="1"/>
              <a:t>nnUNet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017F-EBBC-4CD5-A695-AFCFAFA9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90C66-2A5F-9CDA-84E2-BA823B041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98CE1-FCE6-07E2-0EE8-3A36C0955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A179B-A16A-ABC9-3851-29BD99780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77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0755-79AA-31A2-B68C-37279634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5875D-047B-59CD-E5B7-289317ACB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3BDD2-21C9-16B3-391C-8649EA5F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917D-554C-541C-4E49-F181DD15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0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18B3-2405-FECB-20C9-C29C1D2F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EE02B-1A50-8467-9CA7-BB5530F85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60BF-156C-4C8A-71C3-F85CB2E69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re-run model4 on the training set with </a:t>
            </a:r>
            <a:r>
              <a:rPr lang="en-GB" dirty="0" err="1"/>
              <a:t>train_test_split</a:t>
            </a:r>
            <a:r>
              <a:rPr lang="en-GB" dirty="0"/>
              <a:t> to get a better plot of the first figure 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28F0-CA3B-4FEC-FBD9-92AAA4D90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92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741-6944-ED6C-32E4-7280ABD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7EDA-3142-A2D7-4DEA-F62DC323C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64C0-1657-A1AB-8687-0A7241B6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1BC0-CAA1-A444-7D69-E6219E447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9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0762-40F2-19B2-65F6-FB07EFB6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94F-9A5F-01E0-078E-C6CE75E82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A57BB-1720-5936-91D4-92EE61758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2D377-50E5-C99E-56CC-3761104F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6723-9875-BF13-F9BC-DBF98CEF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CB8C4-6150-FF5C-58D4-83C1012A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6625F-78EE-9504-02A1-7966D628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F79F-CFE8-3346-4B44-CE45C909B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92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Final Project </a:t>
            </a:r>
          </a:p>
          <a:p>
            <a:pPr algn="l"/>
            <a:r>
              <a:rPr lang="de-CH" sz="1400" dirty="0"/>
              <a:t>10</a:t>
            </a:r>
            <a:r>
              <a:rPr lang="de-CH" sz="1400" dirty="0">
                <a:latin typeface="Helvetica" pitchFamily="2" charset="0"/>
              </a:rPr>
              <a:t>.08.2025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Patricio Becerra and Sebastian Schaller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1" y="1011554"/>
            <a:ext cx="1148617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8 classes: First attempt during M6. Further runs improved during final project.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5 classes: Improving classification accuracy by </a:t>
            </a:r>
            <a:r>
              <a:rPr lang="en-GB" dirty="0" err="1">
                <a:latin typeface="Helvetica" pitchFamily="2" charset="0"/>
              </a:rPr>
              <a:t>reduing</a:t>
            </a:r>
            <a:r>
              <a:rPr lang="en-GB" dirty="0">
                <a:latin typeface="Helvetica" pitchFamily="2" charset="0"/>
              </a:rPr>
              <a:t> the number of classes through knowledge-based grouping of the existing classes</a:t>
            </a: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77 images for training, split into square sections of 352x352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sections for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dirty="0">
              <a:latin typeface="Helvetic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Additionally had set of 12 images, i.e., 100 sections for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90D4-B67D-EC51-1CB5-C41B3F4F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6D1908D-19E4-7A8A-DD3E-CAD8045D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Summary </a:t>
            </a:r>
            <a:r>
              <a:rPr lang="de-CH" sz="2800" dirty="0" err="1">
                <a:latin typeface="Helvetica" pitchFamily="2" charset="0"/>
              </a:rPr>
              <a:t>of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runs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5DE82-8EF1-3070-B1C4-02E7357A9056}"/>
              </a:ext>
            </a:extLst>
          </p:cNvPr>
          <p:cNvSpPr txBox="1"/>
          <p:nvPr/>
        </p:nvSpPr>
        <p:spPr>
          <a:xfrm>
            <a:off x="300661" y="1011554"/>
            <a:ext cx="11486178" cy="5121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model was first run and trained with the original 8 classes on the training set (77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square image sections</a:t>
            </a:r>
            <a:r>
              <a:rPr lang="en-GB" dirty="0">
                <a:latin typeface="Helvetica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</a:rPr>
              <a:t>The best model found ended up using r</a:t>
            </a:r>
            <a:r>
              <a:rPr lang="en-GB" dirty="0">
                <a:latin typeface="Helvetica" pitchFamily="2" charset="0"/>
              </a:rPr>
              <a:t>andom splitting of test and train subsets (</a:t>
            </a:r>
            <a:r>
              <a:rPr lang="en-GB" dirty="0" err="1">
                <a:latin typeface="Helvetica" pitchFamily="2" charset="0"/>
              </a:rPr>
              <a:t>train_test_split</a:t>
            </a:r>
            <a:r>
              <a:rPr lang="en-GB" dirty="0">
                <a:latin typeface="Helvetica" pitchFamily="2" charset="0"/>
              </a:rPr>
              <a:t>) within the training set of images,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was then run and trained again but using only 5 classes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othe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r parameters remained the same (</a:t>
            </a:r>
            <a:r>
              <a:rPr lang="en-GB" b="0" dirty="0">
                <a:effectLst/>
                <a:latin typeface="Helvetica" pitchFamily="2" charset="0"/>
              </a:rPr>
              <a:t>r</a:t>
            </a:r>
            <a:r>
              <a:rPr lang="en-GB" dirty="0">
                <a:latin typeface="Helvetica" pitchFamily="2" charset="0"/>
              </a:rPr>
              <a:t>andom splitting of test and train subsets within the training set of images,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>
              <a:lnSpc>
                <a:spcPct val="150000"/>
              </a:lnSpc>
            </a:pPr>
            <a:endParaRPr lang="en-GB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2200" dirty="0">
                <a:latin typeface="Helvetica" pitchFamily="2" charset="0"/>
              </a:rPr>
              <a:t>Summary of results in the following slides</a:t>
            </a:r>
            <a:endParaRPr lang="en-GB" sz="22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0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8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4DBCF-B4AA-2266-F235-5133B76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957324"/>
            <a:ext cx="4796282" cy="3830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A56A7-4C1C-44E1-AFF6-1162E745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36" y="1957324"/>
            <a:ext cx="4796282" cy="38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1045228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016A8-ED8A-9F8B-4700-F431EDE1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01"/>
          <a:stretch/>
        </p:blipFill>
        <p:spPr>
          <a:xfrm>
            <a:off x="4266355" y="1248254"/>
            <a:ext cx="7422868" cy="2549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7EE90-61AC-E305-BDE4-EFF236FA189B}"/>
              </a:ext>
            </a:extLst>
          </p:cNvPr>
          <p:cNvSpPr txBox="1"/>
          <p:nvPr/>
        </p:nvSpPr>
        <p:spPr>
          <a:xfrm rot="16200000">
            <a:off x="3554008" y="226837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E663-3D41-2E23-21A1-CB4F428B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218"/>
          <a:stretch/>
        </p:blipFill>
        <p:spPr>
          <a:xfrm>
            <a:off x="4267199" y="3943190"/>
            <a:ext cx="7438351" cy="2549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66AA2-EA6C-752C-983E-882BC3E86C1B}"/>
              </a:ext>
            </a:extLst>
          </p:cNvPr>
          <p:cNvSpPr txBox="1"/>
          <p:nvPr/>
        </p:nvSpPr>
        <p:spPr>
          <a:xfrm rot="16200000">
            <a:off x="3576244" y="501006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38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2C3A7-BD1C-EAA1-327C-B4E3415E27EC}"/>
              </a:ext>
            </a:extLst>
          </p:cNvPr>
          <p:cNvSpPr txBox="1"/>
          <p:nvPr/>
        </p:nvSpPr>
        <p:spPr>
          <a:xfrm rot="5400000">
            <a:off x="10664791" y="2213644"/>
            <a:ext cx="2193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Good classification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FA3AF-94C7-5F48-A2E2-B3E9403630C0}"/>
              </a:ext>
            </a:extLst>
          </p:cNvPr>
          <p:cNvSpPr txBox="1"/>
          <p:nvPr/>
        </p:nvSpPr>
        <p:spPr>
          <a:xfrm rot="5400000">
            <a:off x="10870965" y="4968179"/>
            <a:ext cx="17813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Bad classification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26205-3FD1-C687-642E-A5A349855DDA}"/>
              </a:ext>
            </a:extLst>
          </p:cNvPr>
          <p:cNvSpPr txBox="1"/>
          <p:nvPr/>
        </p:nvSpPr>
        <p:spPr>
          <a:xfrm>
            <a:off x="245762" y="1284670"/>
            <a:ext cx="2662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Validation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through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train_test_split</a:t>
            </a:r>
            <a:endParaRPr lang="en-GB" sz="1600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67CE6-5BE1-D45E-064A-DA7DA9002462}"/>
              </a:ext>
            </a:extLst>
          </p:cNvPr>
          <p:cNvSpPr txBox="1"/>
          <p:nvPr/>
        </p:nvSpPr>
        <p:spPr>
          <a:xfrm>
            <a:off x="245762" y="3035744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70.04%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0.46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5C698-E49A-3065-9288-51DAA4CA3535}"/>
              </a:ext>
            </a:extLst>
          </p:cNvPr>
          <p:cNvSpPr txBox="1"/>
          <p:nvPr/>
        </p:nvSpPr>
        <p:spPr>
          <a:xfrm>
            <a:off x="223801" y="4369875"/>
            <a:ext cx="3803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0 is: 0.8902197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1 is: 0.7094859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2 is: 0.4088437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3 is: 0.2409902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4 is: 0.6543245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5 is: 0.5121779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6 is: 0.26509157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7 is: 3.5232415e-06</a:t>
            </a:r>
            <a:endParaRPr lang="en-GB" sz="14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3973E-8C81-31B4-0C64-71FF3C88D104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ADAD-C0F7-C246-C143-9A7CCEC0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44ED647-313E-0AA9-92A7-2E7AEF8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2B640-18D1-1E05-EAD2-511176FC87FB}"/>
              </a:ext>
            </a:extLst>
          </p:cNvPr>
          <p:cNvSpPr txBox="1"/>
          <p:nvPr/>
        </p:nvSpPr>
        <p:spPr>
          <a:xfrm>
            <a:off x="336531" y="4078122"/>
            <a:ext cx="3803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0.9467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0.6159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0.6125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0.1718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0.2560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5 is: 0.4906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6 is: 0.2426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7 is: 0.0000</a:t>
            </a:r>
            <a:endParaRPr lang="en-GB" sz="1400" dirty="0"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2E929-0E49-8787-FCFB-A8BD26B0BF23}"/>
              </a:ext>
            </a:extLst>
          </p:cNvPr>
          <p:cNvSpPr txBox="1"/>
          <p:nvPr/>
        </p:nvSpPr>
        <p:spPr>
          <a:xfrm>
            <a:off x="336531" y="3108452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Validation Accuracy: 69.66% Mean </a:t>
            </a:r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= 0.4170231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42201-C524-9A2C-51F3-F0695EA4457A}"/>
              </a:ext>
            </a:extLst>
          </p:cNvPr>
          <p:cNvSpPr txBox="1"/>
          <p:nvPr/>
        </p:nvSpPr>
        <p:spPr>
          <a:xfrm rot="16200000">
            <a:off x="3856966" y="219520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3763A-ADD0-ADA3-32DA-433267A80A3F}"/>
              </a:ext>
            </a:extLst>
          </p:cNvPr>
          <p:cNvSpPr txBox="1"/>
          <p:nvPr/>
        </p:nvSpPr>
        <p:spPr>
          <a:xfrm rot="16200000">
            <a:off x="3856966" y="472759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8E466-8415-647C-45C0-9F847E882EF5}"/>
              </a:ext>
            </a:extLst>
          </p:cNvPr>
          <p:cNvSpPr txBox="1"/>
          <p:nvPr/>
        </p:nvSpPr>
        <p:spPr>
          <a:xfrm>
            <a:off x="336531" y="1350128"/>
            <a:ext cx="3442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 err="1">
                <a:latin typeface="Helvetica" pitchFamily="2" charset="0"/>
              </a:rPr>
              <a:t>Manually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validation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r>
              <a:rPr lang="de-CH" sz="1600" dirty="0">
                <a:latin typeface="Helvetica" pitchFamily="2" charset="0"/>
              </a:rPr>
              <a:t>. </a:t>
            </a:r>
          </a:p>
          <a:p>
            <a:r>
              <a:rPr lang="de-CH" sz="1600" dirty="0">
                <a:latin typeface="Helvetica" pitchFamily="2" charset="0"/>
              </a:rPr>
              <a:t>Not </a:t>
            </a:r>
            <a:r>
              <a:rPr lang="de-CH" sz="1600" dirty="0" err="1">
                <a:latin typeface="Helvetica" pitchFamily="2" charset="0"/>
              </a:rPr>
              <a:t>part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of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training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endParaRPr lang="en-GB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223F6-E6B4-3B62-A0A7-15A84B25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62"/>
          <a:stretch/>
        </p:blipFill>
        <p:spPr>
          <a:xfrm>
            <a:off x="4635500" y="1222565"/>
            <a:ext cx="7267853" cy="2492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BED75-917A-AF96-A09D-B230DE5B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424"/>
          <a:stretch/>
        </p:blipFill>
        <p:spPr>
          <a:xfrm>
            <a:off x="4635500" y="3849412"/>
            <a:ext cx="7254484" cy="2492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A015C-3387-EA94-FC6B-722403B0CDFC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2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285D-ED15-4A2A-660E-43860CD0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CF57EE-A8DD-ED97-9338-F1C16463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5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703E4-CADF-8A9D-9521-FAB8CABC53DB}"/>
              </a:ext>
            </a:extLst>
          </p:cNvPr>
          <p:cNvSpPr txBox="1"/>
          <p:nvPr/>
        </p:nvSpPr>
        <p:spPr>
          <a:xfrm>
            <a:off x="348723" y="920717"/>
            <a:ext cx="4961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The 8 original classes were re-mapped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0 =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1 = Gravel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2 = Fines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3, 4 = 3 = </a:t>
            </a:r>
            <a:r>
              <a:rPr lang="en-GB" sz="1600" dirty="0" err="1">
                <a:latin typeface="Helvetica" pitchFamily="2" charset="0"/>
              </a:rPr>
              <a:t>Diamicts</a:t>
            </a:r>
            <a:endParaRPr lang="en-GB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5, 6, 7 = 4 = Sands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83229-EA0A-EAE5-3F5C-CDED25C3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2583892"/>
            <a:ext cx="4961420" cy="39621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82907B-ABB2-7866-5C4A-5F728356D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23" y="2583892"/>
            <a:ext cx="4961420" cy="3962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30C5EF-A75B-8259-F5A7-F1103976E4AC}"/>
              </a:ext>
            </a:extLst>
          </p:cNvPr>
          <p:cNvSpPr txBox="1"/>
          <p:nvPr/>
        </p:nvSpPr>
        <p:spPr>
          <a:xfrm>
            <a:off x="5465788" y="920717"/>
            <a:ext cx="6774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Other parameters remained the same as above: </a:t>
            </a:r>
          </a:p>
          <a:p>
            <a:r>
              <a:rPr lang="en-GB" sz="1600" dirty="0">
                <a:latin typeface="Helvetica" pitchFamily="2" charset="0"/>
              </a:rPr>
              <a:t>Random splitting, 40 epochs, 10 batches, </a:t>
            </a:r>
            <a:r>
              <a:rPr lang="en-GB" sz="1600" dirty="0" err="1">
                <a:latin typeface="Helvetica" pitchFamily="2" charset="0"/>
              </a:rPr>
              <a:t>categorical_crossentropy</a:t>
            </a:r>
            <a:endParaRPr lang="en-GB" sz="16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DB5D-972A-187D-9F91-78C66E2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A56F2F-8366-8F03-0948-E562497F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5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DF2A7-485B-7BC7-0C9A-FACC5E9D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844" y="808963"/>
            <a:ext cx="8456261" cy="28816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9C6EB-59D5-C778-DC6B-21D9AC4A9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639" y="3801278"/>
            <a:ext cx="9578656" cy="2881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9156E7-6107-0816-CCAD-B34EFC8E327A}"/>
              </a:ext>
            </a:extLst>
          </p:cNvPr>
          <p:cNvSpPr txBox="1"/>
          <p:nvPr/>
        </p:nvSpPr>
        <p:spPr>
          <a:xfrm rot="16200000">
            <a:off x="1219741" y="4982036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51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9F585-D74B-A8F6-1787-2335F7DB6D37}"/>
              </a:ext>
            </a:extLst>
          </p:cNvPr>
          <p:cNvSpPr txBox="1"/>
          <p:nvPr/>
        </p:nvSpPr>
        <p:spPr>
          <a:xfrm>
            <a:off x="348723" y="4499898"/>
            <a:ext cx="38031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0 is: 0.8946793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1 is: 0.5899338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2 is: 0.49658573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3 is: 0.18805782 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4 is: 0.89107263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AA0EC-5781-07AA-FA73-9C370099B1D3}"/>
              </a:ext>
            </a:extLst>
          </p:cNvPr>
          <p:cNvSpPr txBox="1"/>
          <p:nvPr/>
        </p:nvSpPr>
        <p:spPr>
          <a:xfrm>
            <a:off x="348723" y="3167390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86.3%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0.612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1839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2F14-F9B4-EBF1-5A5C-E93C2197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F48C5C8-C352-E878-F9FA-21157642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Example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 (5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 –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r>
              <a:rPr lang="de-CH" sz="2800" dirty="0">
                <a:latin typeface="Helvetica" pitchFamily="2" charset="0"/>
              </a:rPr>
              <a:t>)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09036F-4808-3381-4454-357E19A1DDA8}"/>
              </a:ext>
            </a:extLst>
          </p:cNvPr>
          <p:cNvSpPr txBox="1"/>
          <p:nvPr/>
        </p:nvSpPr>
        <p:spPr>
          <a:xfrm>
            <a:off x="219168" y="5238622"/>
            <a:ext cx="380318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0.9474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0.5719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0.6719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0.1048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0.7775</a:t>
            </a:r>
            <a:endParaRPr lang="en-GB" sz="1400" dirty="0"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F5A8-0846-4527-FF8B-92876C250E0E}"/>
              </a:ext>
            </a:extLst>
          </p:cNvPr>
          <p:cNvSpPr txBox="1"/>
          <p:nvPr/>
        </p:nvSpPr>
        <p:spPr>
          <a:xfrm>
            <a:off x="219168" y="3429000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Validation Accuracy: 82.03% Mean </a:t>
            </a:r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= 0.61467546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ABE65-5230-F4AA-E3A1-23D9943DBC34}"/>
              </a:ext>
            </a:extLst>
          </p:cNvPr>
          <p:cNvSpPr txBox="1"/>
          <p:nvPr/>
        </p:nvSpPr>
        <p:spPr>
          <a:xfrm rot="16200000">
            <a:off x="3685789" y="241299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94054-DC34-68E5-6F53-9483255883C8}"/>
              </a:ext>
            </a:extLst>
          </p:cNvPr>
          <p:cNvSpPr txBox="1"/>
          <p:nvPr/>
        </p:nvSpPr>
        <p:spPr>
          <a:xfrm rot="16200000">
            <a:off x="3685788" y="4835179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E7964-FEB3-0AFC-7EB6-B8BBEE7C9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10" y="1444473"/>
            <a:ext cx="7556500" cy="2273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C510A6-B27F-C27B-2CEB-BAE77B13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310" y="3829334"/>
            <a:ext cx="7556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377-3EE0-0DA4-F3E3-77559F3A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21297C2-A56F-D2F1-2F58-38643461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Conclusions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00309-2400-883F-5281-F77570255E26}"/>
              </a:ext>
            </a:extLst>
          </p:cNvPr>
          <p:cNvSpPr txBox="1"/>
          <p:nvPr/>
        </p:nvSpPr>
        <p:spPr>
          <a:xfrm>
            <a:off x="300661" y="1170050"/>
            <a:ext cx="107330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basic model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constructed 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achieves its desired objective of classifying lithologies within stratigraphic images with an acceptabl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e degree of accuracy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There is a noticeable improvement when reducing the number of classes for classification from 8 to 5. 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seems to be especially good at classifying sands and fines, and has a harder time classifying gravel or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 in a way consistent with the human-led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However, this could be used as an advantage, as in many images, the model identified large boulders within a gravel section as </a:t>
            </a:r>
            <a:r>
              <a:rPr lang="en-GB" b="0" dirty="0" err="1">
                <a:effectLst/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, when the visual classification had simply classified the whole section as gravel  this differentiation could be harnessed to explore a more detailed classification or to identify the presence of clasts over a certain size threshold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8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Steps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take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project</a:t>
            </a:r>
            <a:r>
              <a:rPr lang="de-CH" sz="2800" dirty="0"/>
              <a:t> </a:t>
            </a:r>
            <a:r>
              <a:rPr lang="de-CH" sz="2800" dirty="0" err="1"/>
              <a:t>further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Increase training dataset (up to 1000 images available) 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942912"/>
            <a:ext cx="7951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our Module 6 project </a:t>
            </a:r>
            <a:r>
              <a:rPr lang="en-GB" dirty="0">
                <a:latin typeface="Helvetica" pitchFamily="2" charset="0"/>
              </a:rPr>
              <a:t>wa</a:t>
            </a:r>
            <a:r>
              <a:rPr lang="en-GB" b="0" dirty="0">
                <a:effectLst/>
                <a:latin typeface="Helvetica" pitchFamily="2" charset="0"/>
              </a:rPr>
              <a:t>s to set the foundation for a deep learning model that can classify the sediments in a drill core image of unconsolidated quaternary sediments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b="1" dirty="0">
                <a:latin typeface="Helvetica" pitchFamily="2" charset="0"/>
                <a:sym typeface="Wingdings" pitchFamily="2" charset="2"/>
              </a:rPr>
              <a:t>Image segmentation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full model is Patricio’s half of our CAS project (the other half was presented by Sebastian and published)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Project </a:t>
            </a:r>
            <a:r>
              <a:rPr lang="de-CH" sz="2800" dirty="0">
                <a:latin typeface="Helvetica" pitchFamily="2" charset="0"/>
              </a:rPr>
              <a:t>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Write a basic model based on similar image segmentation models in the literature [e.g. DiMartino et al., 2023]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indicate likely future steps</a:t>
            </a: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053D-4B75-701B-8EBD-06104B88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03FB3E-5926-418A-82C6-54D17B8E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Data </a:t>
            </a:r>
            <a:r>
              <a:rPr lang="de-CH" sz="2800" dirty="0" err="1"/>
              <a:t>flow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FF96-D0DF-0A78-5B19-0B6F3E2F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866039"/>
            <a:ext cx="4535716" cy="590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6DA7E-357E-7D02-3C39-219832CDFB83}"/>
              </a:ext>
            </a:extLst>
          </p:cNvPr>
          <p:cNvSpPr txBox="1"/>
          <p:nvPr/>
        </p:nvSpPr>
        <p:spPr>
          <a:xfrm>
            <a:off x="4096685" y="2547003"/>
            <a:ext cx="723869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Several steps of the workflow were completed during the CAS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initially envisioned final project goal (The c</a:t>
            </a:r>
            <a:r>
              <a:rPr lang="en-GB" sz="1800" dirty="0">
                <a:latin typeface="Helvetica" pitchFamily="2" charset="0"/>
              </a:rPr>
              <a:t>onstruction of image and data-based stratigraphic columns to cross-correlate with each other and with the visual-based stratigraphic column)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was unfortunately not achievable in the 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Nevertheless, the classification of images by the deep learning model was achieved with an acceptable degree of accuracy and success.</a:t>
            </a:r>
          </a:p>
        </p:txBody>
      </p:sp>
    </p:spTree>
    <p:extLst>
      <p:ext uri="{BB962C8B-B14F-4D97-AF65-F5344CB8AC3E}">
        <p14:creationId xmlns:p14="http://schemas.microsoft.com/office/powerpoint/2010/main" val="335008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" y="873468"/>
            <a:ext cx="11532299" cy="57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9" y="823696"/>
            <a:ext cx="10577851" cy="5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7394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48056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524913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350735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92914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81763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605716" y="1021893"/>
            <a:ext cx="10515600" cy="61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de-CH" sz="2000" dirty="0" err="1"/>
              <a:t>Creating</a:t>
            </a:r>
            <a:r>
              <a:rPr lang="de-CH" sz="2000" dirty="0"/>
              <a:t> </a:t>
            </a:r>
            <a:r>
              <a:rPr lang="de-CH" sz="2000" dirty="0" err="1"/>
              <a:t>image</a:t>
            </a:r>
            <a:r>
              <a:rPr lang="de-CH" sz="2000" dirty="0"/>
              <a:t> </a:t>
            </a:r>
            <a:r>
              <a:rPr lang="de-CH" sz="2000" dirty="0" err="1"/>
              <a:t>masks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34277</TotalTime>
  <Words>1221</Words>
  <Application>Microsoft Macintosh PowerPoint</Application>
  <PresentationFormat>Widescreen</PresentationFormat>
  <Paragraphs>183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Helvetica</vt:lpstr>
      <vt:lpstr>Menlo</vt:lpstr>
      <vt:lpstr>Office</vt:lpstr>
      <vt:lpstr>Image-based Classification of Sediments in Drill Cores</vt:lpstr>
      <vt:lpstr>Introduction and background</vt:lpstr>
      <vt:lpstr>Introduction and background</vt:lpstr>
      <vt:lpstr>Project Tasks &amp; Objectives</vt:lpstr>
      <vt:lpstr>Data flow</vt:lpstr>
      <vt:lpstr>Dataset selection</vt:lpstr>
      <vt:lpstr>Dataset selection</vt:lpstr>
      <vt:lpstr>Data labeling: Manual image segmentation</vt:lpstr>
      <vt:lpstr>Data Processing: Image splitting</vt:lpstr>
      <vt:lpstr>Deep-learning model</vt:lpstr>
      <vt:lpstr>Summary of model runs</vt:lpstr>
      <vt:lpstr>Results: 8 classes.</vt:lpstr>
      <vt:lpstr>Results: 8 classes. Training Set </vt:lpstr>
      <vt:lpstr>Results: 8 classes. Validation set</vt:lpstr>
      <vt:lpstr>Results: 5 classes</vt:lpstr>
      <vt:lpstr>Results: 5 classes. Training Set </vt:lpstr>
      <vt:lpstr>Example results (5 classes – Validation set)</vt:lpstr>
      <vt:lpstr>Conclusions</vt:lpstr>
      <vt:lpstr>Steps to take the project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227</cp:revision>
  <cp:lastPrinted>2021-11-10T08:59:56Z</cp:lastPrinted>
  <dcterms:created xsi:type="dcterms:W3CDTF">2021-11-04T07:06:17Z</dcterms:created>
  <dcterms:modified xsi:type="dcterms:W3CDTF">2025-08-11T10:58:29Z</dcterms:modified>
</cp:coreProperties>
</file>